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381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5C2C3">
              <a:alpha val="63000"/>
            </a:srgbClr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727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79E9E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4D7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E7E4D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4E1D9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A99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9AAA9"/>
              </a:solidFill>
              <a:prstDash val="solid"/>
              <a:miter lim="400000"/>
            </a:ln>
          </a:top>
          <a:bottom>
            <a:ln w="12700" cap="flat">
              <a:solidFill>
                <a:srgbClr val="A9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AA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8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-851457" y="-14228"/>
            <a:ext cx="15004983" cy="99876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960603" y="884196"/>
            <a:ext cx="9166170" cy="6101232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273800" y="1206500"/>
            <a:ext cx="5888774" cy="72771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quarter" idx="13"/>
          </p:nvPr>
        </p:nvSpPr>
        <p:spPr>
          <a:xfrm>
            <a:off x="7412382" y="2933700"/>
            <a:ext cx="4324471" cy="5343996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3 - 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idx="13"/>
          </p:nvPr>
        </p:nvSpPr>
        <p:spPr>
          <a:xfrm>
            <a:off x="711200" y="673100"/>
            <a:ext cx="6680111" cy="82550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7645400" y="652434"/>
            <a:ext cx="4572000" cy="3046422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7645400" y="3225800"/>
            <a:ext cx="4572000" cy="68580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02692" y="9131299"/>
            <a:ext cx="38671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github.com/hsuan1117" TargetMode="External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www.cotpear.com/2019/01/google-app-script-1.html" TargetMode="External"/><Relationship Id="rId4" Type="http://schemas.openxmlformats.org/officeDocument/2006/relationships/hyperlink" Target="https://www.oxxostudio.tw/articles/201805/backend-apps-script.html" TargetMode="External"/><Relationship Id="rId5" Type="http://schemas.openxmlformats.org/officeDocument/2006/relationships/hyperlink" Target="https://developer.mozilla.org/zh-TW/docs/Learn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study.hsuan.app/" TargetMode="External"/><Relationship Id="rId4" Type="http://schemas.openxmlformats.org/officeDocument/2006/relationships/hyperlink" Target="https://r.tfcis.org/hsmain" TargetMode="External"/><Relationship Id="rId5" Type="http://schemas.openxmlformats.org/officeDocument/2006/relationships/hyperlink" Target="https://r.tfcis.org/hsextension" TargetMode="External"/><Relationship Id="rId6" Type="http://schemas.openxmlformats.org/officeDocument/2006/relationships/hyperlink" Target="https://r.tfcis.org/us" TargetMode="External"/><Relationship Id="rId7" Type="http://schemas.openxmlformats.org/officeDocument/2006/relationships/hyperlink" Target="https://github.com/hsuan1117/Hsuan-Study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r.tfcis.org/us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suan Study App 發表"/>
          <p:cNvSpPr txBox="1"/>
          <p:nvPr>
            <p:ph type="subTitle" sz="quarter" idx="1"/>
          </p:nvPr>
        </p:nvSpPr>
        <p:spPr>
          <a:xfrm>
            <a:off x="787400" y="7010400"/>
            <a:ext cx="11430000" cy="1447800"/>
          </a:xfrm>
          <a:prstGeom prst="rect">
            <a:avLst/>
          </a:prstGeom>
        </p:spPr>
        <p:txBody>
          <a:bodyPr/>
          <a:lstStyle/>
          <a:p>
            <a:pPr/>
            <a:r>
              <a:t>Hsuan Study App 發表</a:t>
            </a:r>
          </a:p>
        </p:txBody>
      </p:sp>
      <p:grpSp>
        <p:nvGrpSpPr>
          <p:cNvPr id="122" name="HsuanStudy-icon-1024x1024.jpg"/>
          <p:cNvGrpSpPr/>
          <p:nvPr/>
        </p:nvGrpSpPr>
        <p:grpSpPr>
          <a:xfrm>
            <a:off x="3673065" y="929865"/>
            <a:ext cx="5658670" cy="5658670"/>
            <a:chOff x="0" y="0"/>
            <a:chExt cx="5658668" cy="5658668"/>
          </a:xfrm>
        </p:grpSpPr>
        <p:pic>
          <p:nvPicPr>
            <p:cNvPr id="121" name="HsuanStudy-icon-1024x1024.jpg" descr="HsuanStudy-icon-1024x10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400" y="25400"/>
              <a:ext cx="5607869" cy="560786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0" name="HsuanStudy-icon-1024x1024.jpg" descr="HsuanStudy-icon-1024x1024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58669" cy="5658669"/>
            </a:xfrm>
            <a:prstGeom prst="rect">
              <a:avLst/>
            </a:prstGeom>
            <a:effectLst/>
          </p:spPr>
        </p:pic>
      </p:grpSp>
      <p:sp>
        <p:nvSpPr>
          <p:cNvPr id="123" name="TNFSH107 張睿玹"/>
          <p:cNvSpPr txBox="1"/>
          <p:nvPr/>
        </p:nvSpPr>
        <p:spPr>
          <a:xfrm>
            <a:off x="9356953" y="8229600"/>
            <a:ext cx="290149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800"/>
            </a:lvl1pPr>
          </a:lstStyle>
          <a:p>
            <a:pPr/>
            <a:r>
              <a:t>TNFSH107 張睿玹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本App核心功能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551">
                <a:effectLst/>
              </a:defRPr>
            </a:pPr>
            <a:r>
              <a:t>本App核心功能</a:t>
            </a:r>
          </a:p>
          <a:p>
            <a:pPr defTabSz="490727">
              <a:defRPr sz="6551">
                <a:effectLst/>
              </a:defRPr>
            </a:pPr>
            <a:r>
              <a:t>留言板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截圖 2020-01-09 上午12.16.19.png" descr="截圖 2020-01-09 上午12.16.19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08000" y="457199"/>
            <a:ext cx="6731000" cy="8763001"/>
          </a:xfrm>
          <a:prstGeom prst="rect">
            <a:avLst/>
          </a:prstGeom>
        </p:spPr>
      </p:pic>
      <p:pic>
        <p:nvPicPr>
          <p:cNvPr id="157" name="截圖 2020-01-09 上午12.17.44.png" descr="截圖 2020-01-09 上午12.17.44.pn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366000" y="457199"/>
            <a:ext cx="5118101" cy="3517901"/>
          </a:xfrm>
          <a:prstGeom prst="rect">
            <a:avLst/>
          </a:prstGeom>
        </p:spPr>
      </p:pic>
      <p:pic>
        <p:nvPicPr>
          <p:cNvPr id="158" name="截圖 2020-01-09 上午12.17.12.png" descr="截圖 2020-01-09 上午12.17.12.png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66000" y="4152900"/>
            <a:ext cx="5118100" cy="5080000"/>
          </a:xfrm>
          <a:prstGeom prst="rect">
            <a:avLst/>
          </a:prstGeom>
        </p:spPr>
      </p:pic>
      <p:sp>
        <p:nvSpPr>
          <p:cNvPr id="159" name="留言板載入中"/>
          <p:cNvSpPr txBox="1"/>
          <p:nvPr/>
        </p:nvSpPr>
        <p:spPr>
          <a:xfrm>
            <a:off x="2292350" y="5765800"/>
            <a:ext cx="28575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39334"/>
                    <a:satOff val="-24133"/>
                    <a:lumOff val="-22985"/>
                  </a:schemeClr>
                </a:solidFill>
              </a:defRPr>
            </a:lvl1pPr>
          </a:lstStyle>
          <a:p>
            <a:pPr/>
            <a:r>
              <a:t>留言板載入中</a:t>
            </a:r>
          </a:p>
        </p:txBody>
      </p:sp>
      <p:sp>
        <p:nvSpPr>
          <p:cNvPr id="160" name="留言板列表效果"/>
          <p:cNvSpPr txBox="1"/>
          <p:nvPr/>
        </p:nvSpPr>
        <p:spPr>
          <a:xfrm>
            <a:off x="8382000" y="3517900"/>
            <a:ext cx="3314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85969"/>
                    <a:satOff val="-7811"/>
                    <a:lumOff val="-38955"/>
                  </a:schemeClr>
                </a:solidFill>
              </a:defRPr>
            </a:lvl1pPr>
          </a:lstStyle>
          <a:p>
            <a:pPr/>
            <a:r>
              <a:t>留言板列表效果</a:t>
            </a:r>
          </a:p>
        </p:txBody>
      </p:sp>
      <p:sp>
        <p:nvSpPr>
          <p:cNvPr id="161" name="編輯留言頁面"/>
          <p:cNvSpPr txBox="1"/>
          <p:nvPr/>
        </p:nvSpPr>
        <p:spPr>
          <a:xfrm>
            <a:off x="8496300" y="7797800"/>
            <a:ext cx="28575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編輯留言頁面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2"/>
      <p:bldP build="whole" bldLvl="1" animBg="1" rev="0" advAuto="0" spid="161" grpId="3"/>
      <p:bldP build="whole" bldLvl="1" animBg="1" rev="0" advAuto="0" spid="15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截圖 2020-01-09 上午12.21.49.png" descr="截圖 2020-01-09 上午12.21.49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164" name="Study To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Study Tool</a:t>
            </a:r>
          </a:p>
        </p:txBody>
      </p:sp>
      <p:sp>
        <p:nvSpPr>
          <p:cNvPr id="165" name="每日單字（包括解釋）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每日單字（包括解釋）</a:t>
            </a:r>
          </a:p>
          <a:p>
            <a:pPr>
              <a:buBlip>
                <a:blip r:embed="rId3"/>
              </a:buBlip>
            </a:pPr>
            <a:r>
              <a:t>朗讀單字</a:t>
            </a:r>
          </a:p>
          <a:p>
            <a:pPr>
              <a:buBlip>
                <a:blip r:embed="rId3"/>
              </a:buBlip>
            </a:pPr>
            <a:r>
              <a:t>幸運數字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截圖 2020-01-09 上午12.23.02.png" descr="截圖 2020-01-09 上午12.23.02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168" name="Exam To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Exam Tool</a:t>
            </a:r>
          </a:p>
        </p:txBody>
      </p:sp>
      <p:sp>
        <p:nvSpPr>
          <p:cNvPr id="169" name="隨機答案產生器                        -當你不想寫考卷時很需要它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隨機答案產生器                        -當你不想寫考卷時很需要它</a:t>
            </a:r>
          </a:p>
          <a:p>
            <a:pPr>
              <a:buBlip>
                <a:blip r:embed="rId3"/>
              </a:buBlip>
            </a:pPr>
            <a:r>
              <a:t>快速問Google功能                           -不用點開一大堆視窗，直接輸入，按下Ask就會顯示搜尋結果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截圖 2020-01-09 上午12.24.56.png" descr="截圖 2020-01-09 上午12.24.56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172" name="TNFSH南一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TNFSH南一中</a:t>
            </a:r>
          </a:p>
        </p:txBody>
      </p:sp>
      <p:sp>
        <p:nvSpPr>
          <p:cNvPr id="173" name="目前只有查詢缺曠課紀錄的工具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目前只有查詢缺曠課紀錄的工具</a:t>
            </a:r>
          </a:p>
          <a:p>
            <a:pPr>
              <a:buBlip>
                <a:blip r:embed="rId3"/>
              </a:buBlip>
            </a:pPr>
            <a:r>
              <a:t>原本打算再加入成績查詢的功能，結果開發的時候學校的成績系統就掛掉了，後來也沒再繼續設計 ＝＝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截圖 2020-01-09 上午1.06.36.png" descr="截圖 2020-01-09 上午1.06.36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176" name="Today Extens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defRPr sz="7176">
                <a:effectLst>
                  <a:outerShdw sx="100000" sy="100000" kx="0" ky="0" algn="b" rotWithShape="0" blurRad="58420" dist="11684" dir="5400000">
                    <a:srgbClr val="000000">
                      <a:alpha val="30000"/>
                    </a:srgbClr>
                  </a:outerShdw>
                </a:effectLst>
              </a:defRPr>
            </a:pPr>
            <a:r>
              <a:t>Today Extension</a:t>
            </a:r>
          </a:p>
          <a:p>
            <a:pPr defTabSz="537463">
              <a:defRPr sz="7176">
                <a:effectLst>
                  <a:outerShdw sx="100000" sy="100000" kx="0" ky="0" algn="b" rotWithShape="0" blurRad="58420" dist="11684" dir="5400000">
                    <a:srgbClr val="000000">
                      <a:alpha val="30000"/>
                    </a:srgbClr>
                  </a:outerShdw>
                </a:effectLst>
              </a:defRPr>
            </a:pPr>
            <a:r>
              <a:t>Widget演示</a:t>
            </a:r>
          </a:p>
        </p:txBody>
      </p:sp>
      <p:sp>
        <p:nvSpPr>
          <p:cNvPr id="177" name="在主畫面及Today Extension的畫面可以看到許多程式的Widget因此我也將本App加入了這個功能快速開啟南一中工具的頁面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600"/>
            </a:lvl1pPr>
          </a:lstStyle>
          <a:p>
            <a:pPr/>
            <a:r>
              <a:t>在主畫面及Today Extension的畫面可以看到許多程式的Widget因此我也將本App加入了這個功能快速開啟南一中工具的頁面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截圖 2020-01-09 上午12.27.38.png" descr="截圖 2020-01-09 上午12.27.38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180" name="每日新聞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每日新聞</a:t>
            </a:r>
          </a:p>
        </p:txBody>
      </p:sp>
      <p:sp>
        <p:nvSpPr>
          <p:cNvPr id="181" name="時事題在最近的考試中時常出現，關注新聞是十分重要的。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25779">
              <a:defRPr sz="3600"/>
            </a:pPr>
            <a:r>
              <a:t>時事題在最近的考試中時常出現，關注新聞是十分重要的。</a:t>
            </a:r>
          </a:p>
          <a:p>
            <a:pPr defTabSz="525779">
              <a:defRPr sz="3600"/>
            </a:pPr>
            <a:r>
              <a:t>Hsuan Study為您每小時更新，整理第一手的優質新聞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本App核心功能２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551">
                <a:effectLst>
                  <a:outerShdw sx="100000" sy="100000" kx="0" ky="0" algn="b" rotWithShape="0" blurRad="53339" dist="10668" dir="5400000">
                    <a:srgbClr val="000000">
                      <a:alpha val="30000"/>
                    </a:srgbClr>
                  </a:outerShdw>
                </a:effectLst>
              </a:defRPr>
            </a:pPr>
            <a:r>
              <a:t>本App核心功能２</a:t>
            </a:r>
          </a:p>
          <a:p>
            <a:pPr defTabSz="490727">
              <a:defRPr sz="6551">
                <a:effectLst/>
              </a:defRPr>
            </a:pPr>
            <a:r>
              <a:t>帳號系統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截圖 2020-01-09 上午12.31.04.png" descr="截圖 2020-01-09 上午12.31.04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1"/>
          </a:xfrm>
          <a:prstGeom prst="rect">
            <a:avLst/>
          </a:prstGeom>
        </p:spPr>
      </p:pic>
      <p:sp>
        <p:nvSpPr>
          <p:cNvPr id="186" name="已登入的畫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已登入的畫面</a:t>
            </a:r>
          </a:p>
        </p:txBody>
      </p:sp>
      <p:sp>
        <p:nvSpPr>
          <p:cNvPr id="187" name="在已登入的狀態下，僅會顯示登出及設定個人檔案的按鈕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在已登入的狀態下，僅會顯示登出及設定個人檔案的按鈕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截圖 2020-01-09 上午12.34.31.png" descr="截圖 2020-01-09 上午12.34.31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1"/>
          </a:xfrm>
          <a:prstGeom prst="rect">
            <a:avLst/>
          </a:prstGeom>
        </p:spPr>
      </p:pic>
      <p:sp>
        <p:nvSpPr>
          <p:cNvPr id="190" name="未註冊的畫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未註冊的畫面</a:t>
            </a:r>
          </a:p>
        </p:txBody>
      </p:sp>
      <p:sp>
        <p:nvSpPr>
          <p:cNvPr id="191" name="未註冊的用戶將會被提示「Not Logined In」並顯示帳號密碼的輸入框供註冊或登入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未註冊的用戶將會被提示「Not Logined In」並顯示帳號密碼的輸入框供註冊或登入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姓名： 張睿玹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姓名： 張睿玹</a:t>
            </a:r>
          </a:p>
          <a:p>
            <a:pPr>
              <a:buBlip>
                <a:blip r:embed="rId2"/>
              </a:buBlip>
            </a:pPr>
            <a:r>
              <a:t>生日： 2004/11/17</a:t>
            </a:r>
          </a:p>
          <a:p>
            <a:pPr>
              <a:buBlip>
                <a:blip r:embed="rId2"/>
              </a:buBlip>
            </a:pPr>
            <a:r>
              <a:t>擅長的程式語言：JavaScript</a:t>
            </a:r>
          </a:p>
          <a:p>
            <a:pPr>
              <a:buBlip>
                <a:blip r:embed="rId2"/>
              </a:buBlip>
            </a:pPr>
            <a:r>
              <a:t>Github Username: </a:t>
            </a:r>
            <a:r>
              <a:rPr u="sng">
                <a:solidFill>
                  <a:srgbClr val="5970FF"/>
                </a:solidFill>
                <a:hlinkClick r:id="rId3" invalidUrl="" action="" tgtFrame="" tooltip="" history="1" highlightClick="0" endSnd="0"/>
              </a:rPr>
              <a:t>hsuan1117</a:t>
            </a:r>
          </a:p>
        </p:txBody>
      </p:sp>
      <p:sp>
        <p:nvSpPr>
          <p:cNvPr id="126" name="關於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關於我</a:t>
            </a:r>
          </a:p>
        </p:txBody>
      </p:sp>
      <p:pic>
        <p:nvPicPr>
          <p:cNvPr id="127" name="40164_107707452619768_6931043_n.jpg" descr="40164_107707452619768_6931043_n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56103" y="4095303"/>
            <a:ext cx="3150494" cy="3137794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截圖 2020-01-09 上午12.32.29.png" descr="截圖 2020-01-09 上午12.32.29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099" y="2705100"/>
            <a:ext cx="4533448" cy="5842001"/>
          </a:xfrm>
          <a:prstGeom prst="rect">
            <a:avLst/>
          </a:prstGeom>
        </p:spPr>
      </p:pic>
      <p:sp>
        <p:nvSpPr>
          <p:cNvPr id="194" name="個人檔案頁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個人檔案頁面</a:t>
            </a:r>
          </a:p>
        </p:txBody>
      </p:sp>
      <p:sp>
        <p:nvSpPr>
          <p:cNvPr id="195" name="個人檔案頁面共可設置兩樣資訊，顯示一樣資訊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個人檔案頁面共可設置兩樣資訊，顯示一樣資訊</a:t>
            </a:r>
          </a:p>
          <a:p>
            <a:pPr>
              <a:buBlip>
                <a:blip r:embed="rId3"/>
              </a:buBlip>
            </a:pPr>
            <a:r>
              <a:t>可設置姓名及電子信箱</a:t>
            </a:r>
          </a:p>
          <a:p>
            <a:pPr>
              <a:buBlip>
                <a:blip r:embed="rId3"/>
              </a:buBlip>
            </a:pPr>
            <a:r>
              <a:t>顯示註冊的時間</a:t>
            </a:r>
          </a:p>
          <a:p>
            <a:pPr>
              <a:buBlip>
                <a:blip r:embed="rId3"/>
              </a:buBlip>
            </a:pPr>
            <a:r>
              <a:t>(使用ISO8106標準顯示時間)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讓程式擁有即時資料的方法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551">
                <a:effectLst>
                  <a:outerShdw sx="100000" sy="100000" kx="0" ky="0" algn="b" rotWithShape="0" blurRad="53339" dist="10668" dir="5400000">
                    <a:srgbClr val="000000">
                      <a:alpha val="30000"/>
                    </a:srgbClr>
                  </a:outerShdw>
                </a:effectLst>
              </a:defRPr>
            </a:pPr>
            <a:r>
              <a:t>讓程式擁有即時資料的方法</a:t>
            </a:r>
          </a:p>
          <a:p>
            <a:pPr defTabSz="490727">
              <a:defRPr sz="6551">
                <a:effectLst/>
              </a:defRPr>
            </a:pPr>
            <a:r>
              <a:t>「後端程式」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截圖 2020-01-09 上午12.37.23.png" descr="截圖 2020-01-09 上午12.37.23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660400"/>
            <a:ext cx="8597900" cy="6616700"/>
          </a:xfrm>
          <a:prstGeom prst="rect">
            <a:avLst/>
          </a:prstGeom>
        </p:spPr>
      </p:pic>
      <p:sp>
        <p:nvSpPr>
          <p:cNvPr id="200" name="無成本後端「App Script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551">
                <a:effectLst>
                  <a:outerShdw sx="100000" sy="100000" kx="0" ky="0" algn="b" rotWithShape="0" blurRad="53339" dist="10668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無成本後端「App Script」</a:t>
            </a:r>
          </a:p>
        </p:txBody>
      </p:sp>
      <p:sp>
        <p:nvSpPr>
          <p:cNvPr id="201" name="內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簡介Google App 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簡介Google App Script</a:t>
            </a:r>
          </a:p>
        </p:txBody>
      </p:sp>
      <p:sp>
        <p:nvSpPr>
          <p:cNvPr id="204" name="Google App Script原本是用來操控各種Google提供的服務，如：試算表，文件，表單等等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Google App Script原本是用來操控各種Google提供的服務，如：試算表，文件，表單等等等</a:t>
            </a:r>
          </a:p>
          <a:p>
            <a:pPr>
              <a:buBlip>
                <a:blip r:embed="rId2"/>
              </a:buBlip>
            </a:pPr>
            <a:r>
              <a:t>在提供操作Google服務之餘，也可以將其「發布為網路應用程式」使我們可以在客戶端呼叫取得資訊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前後端溝通的方法與資料格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786">
                <a:effectLst>
                  <a:outerShdw sx="100000" sy="100000" kx="0" ky="0" algn="b" rotWithShape="0" blurRad="55245" dist="11049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前後端溝通的方法與資料格式</a:t>
            </a:r>
          </a:p>
        </p:txBody>
      </p:sp>
      <p:sp>
        <p:nvSpPr>
          <p:cNvPr id="207" name="在本App中，用戶端與後端的溝通我採用了JSON這個資料格式，什麼是JSON呢？這是一種新興的傳輸格式，相較於以往使用XML傳遞十分麻煩，JSON較為易讀且相容性高，再者與後端溝通最頻繁的是網頁前端，JSON即是從網頁前端語言「JavaScript」的物件發展而來，對於網頁的相容性頗高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在本App中，用戶端與後端的溝通我採用了JSON這個資料格式，什麼是JSON呢？這是一種新興的傳輸格式，相較於以往使用XML傳遞十分麻煩，JSON較為易讀且相容性高，再者與後端溝通最頻繁的是網頁前端，JSON即是從網頁前端語言「JavaScript」的物件發展而來，對於網頁的相容性頗高。</a:t>
            </a:r>
          </a:p>
          <a:p>
            <a:pPr>
              <a:buBlip>
                <a:blip r:embed="rId2"/>
              </a:buBlip>
            </a:pPr>
            <a:r>
              <a:t>本App採用了Alamofire這個Swift函式庫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lamofire踩過的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Alamofire踩過的坑</a:t>
            </a:r>
          </a:p>
        </p:txBody>
      </p:sp>
      <p:sp>
        <p:nvSpPr>
          <p:cNvPr id="210" name="Alamofire這個函式庫採用的是異步請求，而非常人理解的同步請求，導致在程式設計上有許多必須注意的地方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140" indent="-366140" defTabSz="543305">
              <a:spcBef>
                <a:spcPts val="3300"/>
              </a:spcBef>
              <a:buBlip>
                <a:blip r:embed="rId2"/>
              </a:buBlip>
              <a:defRPr sz="3348"/>
            </a:pPr>
            <a:r>
              <a:t>Alamofire這個函式庫採用的是異步請求，而非常人理解的同步請求，導致在程式設計上有許多必須注意的地方。</a:t>
            </a:r>
          </a:p>
          <a:p>
            <a:pPr marL="366140" indent="-366140" defTabSz="543305">
              <a:spcBef>
                <a:spcPts val="3300"/>
              </a:spcBef>
              <a:buBlip>
                <a:blip r:embed="rId2"/>
              </a:buBlip>
              <a:defRPr sz="3348"/>
            </a:pPr>
            <a:r>
              <a:t>若你把變數放在AF.request上方，並在其後讀取變數，你會發現該變數為空值，導致程式發生錯誤，這時你得將AF.request的參數加入callback並在callback中判斷，才不會造成變數為空的錯誤。</a:t>
            </a:r>
          </a:p>
          <a:p>
            <a:pPr marL="366140" indent="-366140" defTabSz="543305">
              <a:spcBef>
                <a:spcPts val="3300"/>
              </a:spcBef>
              <a:buBlip>
                <a:blip r:embed="rId2"/>
              </a:buBlip>
              <a:defRPr sz="3348"/>
            </a:pPr>
            <a:r>
              <a:t>與AF.request相似的異步請求有jQuery的ajax程式，在發送請求時你也得將callback作為參數傳入。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截圖 2020-01-09 上午12.51.28.png" descr="截圖 2020-01-09 上午12.51.28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213" name="本程式的資料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本程式的資料庫</a:t>
            </a:r>
          </a:p>
        </p:txBody>
      </p:sp>
      <p:sp>
        <p:nvSpPr>
          <p:cNvPr id="214" name="本程式資料庫直接存放於Google試算表，並使用SHA-256加密法嚴格保障用戶的資訊安全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本程式資料庫直接存放於Google試算表，並使用SHA-256加密法嚴格保障用戶的資訊安全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截圖 2020-01-09 上午12.51.31.png" descr="截圖 2020-01-09 上午12.51.31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217" name="Access Token，Session實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Access Token，Session實作</a:t>
            </a:r>
          </a:p>
        </p:txBody>
      </p:sp>
      <p:sp>
        <p:nvSpPr>
          <p:cNvPr id="218" name="對於Google免費的服務當然不要奢求會有多們強大的功能，因此為了完成這個作業，我開發了一個能在Google App Script上跑的session讓用戶不用每次對後端操作時還要重新發送帳號密碼，也可以避免將帳號密碼存於本地的資安風險。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對於Google免費的服務當然不要奢求會有多們強大的功能，因此為了完成這個作業，我開發了一個能在Google App Script上跑的session讓用戶不用每次對後端操作時還要重新發送帳號密碼，也可以避免將帳號密碼存於本地的資安風險。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可參考下列文章來學習Google App Script及JavaScript的使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可參考下列文章來學習Google App Script及JavaScript的使用</a:t>
            </a:r>
          </a:p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https://www.cotpear.com/2019/01/google-app-script-1.html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https://www.oxxostudio.tw/articles/201805/backend-apps-script.html</a:t>
            </a:r>
          </a:p>
          <a:p>
            <a:pPr>
              <a:buBlip>
                <a:blip r:embed="rId2"/>
              </a:buBlip>
            </a:pPr>
            <a:r>
              <a:rPr u="sng">
                <a:hlinkClick r:id="rId5" invalidUrl="" action="" tgtFrame="" tooltip="" history="1" highlightClick="0" endSnd="0"/>
              </a:rPr>
              <a:t>https://developer.mozilla.org/zh-TW/docs/Learn</a:t>
            </a:r>
          </a:p>
          <a:p>
            <a:pPr>
              <a:buBlip>
                <a:blip r:embed="rId2"/>
              </a:buBlip>
            </a:pPr>
            <a:r>
              <a:t>Google搜尋亦可找到許多資源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App演示及官方網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App演示及官方網站</a:t>
            </a:r>
          </a:p>
        </p:txBody>
      </p:sp>
      <p:sp>
        <p:nvSpPr>
          <p:cNvPr id="223" name="官方網站：https://study.hsuan.app/…"/>
          <p:cNvSpPr txBox="1"/>
          <p:nvPr>
            <p:ph type="body" idx="1"/>
          </p:nvPr>
        </p:nvSpPr>
        <p:spPr>
          <a:xfrm>
            <a:off x="787400" y="2768600"/>
            <a:ext cx="11114634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官方網站：</a:t>
            </a:r>
            <a:r>
              <a:rPr u="sng">
                <a:hlinkClick r:id="rId3" invalidUrl="" action="" tgtFrame="" tooltip="" history="1" highlightClick="0" endSnd="0"/>
              </a:rPr>
              <a:t>https://study.hsuan.app/</a:t>
            </a:r>
          </a:p>
          <a:p>
            <a:pPr>
              <a:buBlip>
                <a:blip r:embed="rId2"/>
              </a:buBlip>
            </a:pPr>
            <a:r>
              <a:t>主程式演示：</a:t>
            </a:r>
            <a:r>
              <a:rPr u="sng">
                <a:hlinkClick r:id="rId4" invalidUrl="" action="" tgtFrame="" tooltip="" history="1" highlightClick="0" endSnd="0"/>
              </a:rPr>
              <a:t>https://r.tfcis.org/hsmain</a:t>
            </a:r>
          </a:p>
          <a:p>
            <a:pPr>
              <a:buBlip>
                <a:blip r:embed="rId2"/>
              </a:buBlip>
            </a:pPr>
            <a:r>
              <a:t>Today Extension演示：</a:t>
            </a:r>
            <a:r>
              <a:rPr u="sng">
                <a:hlinkClick r:id="rId5" invalidUrl="" action="" tgtFrame="" tooltip="" history="1" highlightClick="0" endSnd="0"/>
              </a:rPr>
              <a:t>https://r.tfcis.org/hsextension</a:t>
            </a:r>
          </a:p>
          <a:p>
            <a:pPr>
              <a:buBlip>
                <a:blip r:embed="rId2"/>
              </a:buBlip>
            </a:pPr>
            <a:r>
              <a:t>URL Scheme演示：</a:t>
            </a:r>
            <a:r>
              <a:rPr u="sng">
                <a:hlinkClick r:id="rId6" invalidUrl="" action="" tgtFrame="" tooltip="" history="1" highlightClick="0" endSnd="0"/>
              </a:rPr>
              <a:t>https://r.tfcis.org/us</a:t>
            </a:r>
          </a:p>
          <a:p>
            <a:pPr>
              <a:buBlip>
                <a:blip r:embed="rId2"/>
              </a:buBlip>
            </a:pPr>
            <a:r>
              <a:t>Github源碼加後端(逐步開源)：</a:t>
            </a:r>
            <a:r>
              <a:rPr u="sng">
                <a:hlinkClick r:id="rId7" invalidUrl="" action="" tgtFrame="" tooltip="" history="1" highlightClick="0" endSnd="0"/>
              </a:rPr>
              <a:t>https://github.com/hsuan1117/Hsuan-Study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主App演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主App演示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開放原始碼聲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開放原始碼聲明</a:t>
            </a:r>
          </a:p>
        </p:txBody>
      </p:sp>
      <p:sp>
        <p:nvSpPr>
          <p:cNvPr id="226" name="本App將依開發時程，逐一將程式開源，目前所採用之授權條款為「GNU General Public License Version 3 (GPL3)」授權使用，意即對於本專案，你可以修改、複製、發布服務，惟衍生作品須以同等方式授權回饋開源社群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本App將依開發時程，逐一將程式開源，目前所採用之授權條款為「GNU General Public License Version 3 (GPL3)」授權使用，意即對於本專案，你可以修改、複製、發布服務，惟衍生作品須以同等方式授權回饋開源社群。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截圖 2020-01-09 上午12.02.17.png" descr="截圖 2020-01-09 上午12.02.17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987976" y="2717800"/>
            <a:ext cx="5099447" cy="6595550"/>
          </a:xfrm>
          <a:prstGeom prst="rect">
            <a:avLst/>
          </a:prstGeom>
        </p:spPr>
      </p:pic>
      <p:sp>
        <p:nvSpPr>
          <p:cNvPr id="132" name="啟動畫面Launch Scre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啟動畫面Launch Screen</a:t>
            </a:r>
          </a:p>
        </p:txBody>
      </p:sp>
      <p:sp>
        <p:nvSpPr>
          <p:cNvPr id="133" name="啟動畫面我放置了本App的icon並加入版權說明及版本資訊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啟動畫面我放置了本App的icon並加入版權說明及版本資訊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截圖 2020-01-09 上午12.04.24.png" descr="截圖 2020-01-09 上午12.04.24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1"/>
          </a:xfrm>
          <a:prstGeom prst="rect">
            <a:avLst/>
          </a:prstGeom>
        </p:spPr>
      </p:pic>
      <p:sp>
        <p:nvSpPr>
          <p:cNvPr id="136" name="主畫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主畫面</a:t>
            </a:r>
          </a:p>
        </p:txBody>
      </p:sp>
      <p:sp>
        <p:nvSpPr>
          <p:cNvPr id="137" name="主畫面背景我採用漸層顏色，並垂直排列各個按鈕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主畫面背景我採用漸層顏色，並垂直排列各個按鈕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截圖 2020-01-09 上午12.06.14.png" descr="截圖 2020-01-09 上午12.06.14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140" name="Game(遊戲頁面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Game(遊戲頁面)</a:t>
            </a:r>
          </a:p>
        </p:txBody>
      </p:sp>
      <p:sp>
        <p:nvSpPr>
          <p:cNvPr id="141" name="藉由拉桿設置人數＆random(亂數)實現了抽籤系統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藉由拉桿設置人數＆random(亂數)實現了抽籤系統</a:t>
            </a:r>
          </a:p>
          <a:p>
            <a:pPr>
              <a:buBlip>
                <a:blip r:embed="rId3"/>
              </a:buBlip>
            </a:pPr>
            <a:r>
              <a:t>此頁面本來還要加入其他娛樂項目，但由於開發時程過趕，只加入了抽籤系統的功能。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截圖 2020-01-09 上午12.08.59.png" descr="截圖 2020-01-09 上午12.08.59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099" y="2705100"/>
            <a:ext cx="4533448" cy="5842001"/>
          </a:xfrm>
          <a:prstGeom prst="rect">
            <a:avLst/>
          </a:prstGeom>
        </p:spPr>
      </p:pic>
      <p:sp>
        <p:nvSpPr>
          <p:cNvPr id="144" name="設定頁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設定頁面</a:t>
            </a:r>
          </a:p>
        </p:txBody>
      </p:sp>
      <p:sp>
        <p:nvSpPr>
          <p:cNvPr id="145" name="設定頁面可讓您將您的班級以及座號儲存，以供之後查詢課表以及缺曠課使用。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設定頁面可讓您將您的班級以及座號儲存，以供之後查詢課表以及缺曠課使用。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截圖 2020-01-09 上午12.10.23.png" descr="截圖 2020-01-09 上午12.10.23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148" name="Official S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Official Site</a:t>
            </a:r>
          </a:p>
        </p:txBody>
      </p:sp>
      <p:sp>
        <p:nvSpPr>
          <p:cNvPr id="149" name="Official Site從字面上的意思即可了解為本程式之官方網站，藉由URL Scheme的設置，得以讓用戶在網頁上點擊連結開啟Ap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3680"/>
            </a:lvl1pPr>
          </a:lstStyle>
          <a:p>
            <a:pPr/>
            <a:r>
              <a:t>Official Site從字面上的意思即可了解為本程式之官方網站，藉由URL Scheme的設置，得以讓用戶在網頁上點擊連結開啟App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URL Scheme 設置演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URL Scheme 設置演示</a:t>
            </a:r>
          </a:p>
        </p:txBody>
      </p:sp>
      <p:sp>
        <p:nvSpPr>
          <p:cNvPr id="152" name="URL Scheme 的演示影片已放置於Youtube上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URL Scheme 的演示影片已放置於Youtube上</a:t>
            </a:r>
          </a:p>
          <a:p>
            <a:pPr>
              <a:buBlip>
                <a:blip r:embed="rId2"/>
              </a:buBlip>
            </a:pPr>
            <a:r>
              <a:t>連結：</a:t>
            </a:r>
            <a:r>
              <a:rPr u="sng">
                <a:solidFill>
                  <a:schemeClr val="accent5"/>
                </a:solidFill>
                <a:hlinkClick r:id="rId3" invalidUrl="" action="" tgtFrame="" tooltip="" history="1" highlightClick="0" endSnd="0"/>
              </a:rPr>
              <a:t>https://r.tfcis.org/us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000000"/>
      </a:dk1>
      <a:lt1>
        <a:srgbClr val="FFFFFF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